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4" r:id="rId1"/>
  </p:sldMasterIdLst>
  <p:sldIdLst>
    <p:sldId id="263" r:id="rId2"/>
  </p:sldIdLst>
  <p:sldSz cx="32918400" cy="21945600"/>
  <p:notesSz cx="6858000" cy="9144000"/>
  <p:defaultTextStyle>
    <a:defPPr>
      <a:defRPr lang="en-US"/>
    </a:defPPr>
    <a:lvl1pPr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1pPr>
    <a:lvl2pPr marL="1567510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2pPr>
    <a:lvl3pPr marL="3135020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3pPr>
    <a:lvl4pPr marL="4702531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4pPr>
    <a:lvl5pPr marL="6270041" algn="l" defTabSz="156751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5pPr>
    <a:lvl6pPr marL="783755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6pPr>
    <a:lvl7pPr marL="940506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7pPr>
    <a:lvl8pPr marL="10972571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8pPr>
    <a:lvl9pPr marL="12540082" algn="l" defTabSz="1567510" rtl="0" eaLnBrk="1" latinLnBrk="0" hangingPunct="1">
      <a:defRPr kern="1200">
        <a:solidFill>
          <a:schemeClr val="tx1"/>
        </a:solidFill>
        <a:latin typeface="Gotham Bold" pitchFamily="-107" charset="0"/>
        <a:ea typeface="ＭＳ Ｐゴシック" pitchFamily="-107" charset="-128"/>
        <a:cs typeface="ＭＳ Ｐゴシック" pitchFamily="-107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6913" userDrawn="1">
          <p15:clr>
            <a:srgbClr val="A4A3A4"/>
          </p15:clr>
        </p15:guide>
        <p15:guide id="2" pos="103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54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D48A71-3FF2-5647-95BC-D6B57C0DDCCE}" v="14" dt="2023-07-21T12:51:23.2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7"/>
    <p:restoredTop sz="94749"/>
  </p:normalViewPr>
  <p:slideViewPr>
    <p:cSldViewPr snapToGrid="0" snapToObjects="1" showGuides="1">
      <p:cViewPr varScale="1">
        <p:scale>
          <a:sx n="34" d="100"/>
          <a:sy n="34" d="100"/>
        </p:scale>
        <p:origin x="1432" y="256"/>
      </p:cViewPr>
      <p:guideLst>
        <p:guide orient="horz" pos="6913"/>
        <p:guide pos="1032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73731" y="705853"/>
            <a:ext cx="29626560" cy="2895894"/>
          </a:xfrm>
        </p:spPr>
        <p:txBody>
          <a:bodyPr>
            <a:noAutofit/>
          </a:bodyPr>
          <a:lstStyle>
            <a:lvl1pPr>
              <a:defRPr sz="14400"/>
            </a:lvl1pPr>
          </a:lstStyle>
          <a:p>
            <a:endParaRPr lang="en-US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0" y="10970499"/>
            <a:ext cx="32918400" cy="0"/>
          </a:xfrm>
          <a:prstGeom prst="line">
            <a:avLst/>
          </a:prstGeom>
          <a:ln w="76200" cmpd="tri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/>
          <p:cNvSpPr>
            <a:spLocks noGrp="1"/>
          </p:cNvSpPr>
          <p:nvPr>
            <p:ph sz="quarter" idx="10"/>
          </p:nvPr>
        </p:nvSpPr>
        <p:spPr>
          <a:xfrm>
            <a:off x="1242743" y="5062331"/>
            <a:ext cx="9108282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1"/>
          </p:nvPr>
        </p:nvSpPr>
        <p:spPr>
          <a:xfrm>
            <a:off x="11758586" y="5062331"/>
            <a:ext cx="9108281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sz="quarter" idx="12"/>
          </p:nvPr>
        </p:nvSpPr>
        <p:spPr>
          <a:xfrm>
            <a:off x="22276325" y="5052499"/>
            <a:ext cx="9108281" cy="5429986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1" name="Content Placeholder 20"/>
          <p:cNvSpPr>
            <a:spLocks noGrp="1"/>
          </p:cNvSpPr>
          <p:nvPr>
            <p:ph sz="quarter" idx="13"/>
          </p:nvPr>
        </p:nvSpPr>
        <p:spPr>
          <a:xfrm>
            <a:off x="1243013" y="11523134"/>
            <a:ext cx="9108282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4"/>
          </p:nvPr>
        </p:nvSpPr>
        <p:spPr>
          <a:xfrm>
            <a:off x="11758613" y="11523134"/>
            <a:ext cx="9108282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351265" indent="0">
              <a:buNone/>
              <a:defRPr/>
            </a:lvl2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25" name="Content Placeholder 24"/>
          <p:cNvSpPr>
            <a:spLocks noGrp="1"/>
          </p:cNvSpPr>
          <p:nvPr>
            <p:ph sz="quarter" idx="15"/>
          </p:nvPr>
        </p:nvSpPr>
        <p:spPr>
          <a:xfrm>
            <a:off x="22276595" y="11523134"/>
            <a:ext cx="9108011" cy="824547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5400">
                <a:latin typeface="Georgia" panose="02040502050405020303" pitchFamily="18" charset="0"/>
                <a:cs typeface="Georgia" panose="02040502050405020303" pitchFamily="18" charset="0"/>
              </a:defRPr>
            </a:lvl1pPr>
          </a:lstStyle>
          <a:p>
            <a:pPr lvl="0"/>
            <a:r>
              <a:rPr lang="en-CA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1364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920" y="5120642"/>
            <a:ext cx="29626560" cy="14483081"/>
          </a:xfrm>
          <a:prstGeom prst="rect">
            <a:avLst/>
          </a:prstGeom>
        </p:spPr>
        <p:txBody>
          <a:bodyPr/>
          <a:lstStyle>
            <a:lvl1pPr marL="1763450" indent="-1763450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3820806" indent="-1469541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5878164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8229429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10580694" indent="-1175633">
              <a:buClr>
                <a:schemeClr val="tx1"/>
              </a:buClr>
              <a:buFont typeface="Georgia" panose="02040502050405020303" pitchFamily="18" charset="0"/>
              <a:buChar char="›"/>
              <a:defRPr>
                <a:solidFill>
                  <a:schemeClr val="tx1"/>
                </a:solidFill>
                <a:latin typeface="Georgia" panose="02040502050405020303" pitchFamily="18" charset="0"/>
                <a:cs typeface="Georgia" panose="02040502050405020303" pitchFamily="18" charset="0"/>
              </a:defRPr>
            </a:lvl5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498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2"/>
            <a:ext cx="14538960" cy="14483081"/>
          </a:xfrm>
          <a:prstGeom prst="rect">
            <a:avLst/>
          </a:prstGeom>
        </p:spPr>
        <p:txBody>
          <a:bodyPr/>
          <a:lstStyle>
            <a:lvl1pPr marL="995363" indent="-9953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333625" indent="-962025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74015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4770438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5972175" indent="-858838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6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2"/>
            <a:ext cx="14538960" cy="14483081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488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3413" y="5015631"/>
            <a:ext cx="14544677" cy="204723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buNone/>
              <a:defRPr sz="9000" b="0">
                <a:latin typeface="Impact" panose="020B0806030902050204" pitchFamily="34" charset="0"/>
                <a:cs typeface="Impact" panose="020B0806030902050204" pitchFamily="34" charset="0"/>
              </a:defRPr>
            </a:lvl1pPr>
            <a:lvl2pPr marL="2351265" indent="0">
              <a:buNone/>
              <a:defRPr sz="10350" b="1"/>
            </a:lvl2pPr>
            <a:lvl3pPr marL="4702530" indent="0">
              <a:buNone/>
              <a:defRPr sz="9300" b="1"/>
            </a:lvl3pPr>
            <a:lvl4pPr marL="7053797" indent="0">
              <a:buNone/>
              <a:defRPr sz="8250" b="1"/>
            </a:lvl4pPr>
            <a:lvl5pPr marL="9405062" indent="0">
              <a:buNone/>
              <a:defRPr sz="8250" b="1"/>
            </a:lvl5pPr>
            <a:lvl6pPr marL="11756327" indent="0">
              <a:buNone/>
              <a:defRPr sz="8250" b="1"/>
            </a:lvl6pPr>
            <a:lvl7pPr marL="14107592" indent="0">
              <a:buNone/>
              <a:defRPr sz="8250" b="1"/>
            </a:lvl7pPr>
            <a:lvl8pPr marL="16458857" indent="0">
              <a:buNone/>
              <a:defRPr sz="8250" b="1"/>
            </a:lvl8pPr>
            <a:lvl9pPr marL="18810123" indent="0">
              <a:buNone/>
              <a:defRPr sz="825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7136159" y="5015631"/>
            <a:ext cx="14550390" cy="2047239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9000" b="0">
                <a:latin typeface="Impact" panose="020B0806030902050204" pitchFamily="34" charset="0"/>
                <a:cs typeface="Impact" panose="020B0806030902050204" pitchFamily="34" charset="0"/>
              </a:defRPr>
            </a:lvl1pPr>
            <a:lvl2pPr marL="2351265" indent="0">
              <a:buNone/>
              <a:defRPr sz="10350" b="1"/>
            </a:lvl2pPr>
            <a:lvl3pPr marL="4702530" indent="0">
              <a:buNone/>
              <a:defRPr sz="9300" b="1"/>
            </a:lvl3pPr>
            <a:lvl4pPr marL="7053797" indent="0">
              <a:buNone/>
              <a:defRPr sz="8250" b="1"/>
            </a:lvl4pPr>
            <a:lvl5pPr marL="9405062" indent="0">
              <a:buNone/>
              <a:defRPr sz="8250" b="1"/>
            </a:lvl5pPr>
            <a:lvl6pPr marL="11756327" indent="0">
              <a:buNone/>
              <a:defRPr sz="8250" b="1"/>
            </a:lvl6pPr>
            <a:lvl7pPr marL="14107592" indent="0">
              <a:buNone/>
              <a:defRPr sz="8250" b="1"/>
            </a:lvl7pPr>
            <a:lvl8pPr marL="16458857" indent="0">
              <a:buNone/>
              <a:defRPr sz="8250" b="1"/>
            </a:lvl8pPr>
            <a:lvl9pPr marL="18810123" indent="0">
              <a:buNone/>
              <a:defRPr sz="8250" b="1"/>
            </a:lvl9pPr>
          </a:lstStyle>
          <a:p>
            <a:pPr lvl="0"/>
            <a:r>
              <a:rPr lang="en-CA" dirty="0"/>
              <a:t>Click to edit Master text styles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7406873"/>
            <a:ext cx="32918400" cy="0"/>
          </a:xfrm>
          <a:prstGeom prst="line">
            <a:avLst/>
          </a:prstGeom>
          <a:ln w="76200" cmpd="tri">
            <a:solidFill>
              <a:srgbClr val="66006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4B670904-E785-6B43-E653-8C5442C05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130" y="7750878"/>
            <a:ext cx="14538960" cy="11803214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25D8C03-D7E7-64A1-F462-2FEC79D7B676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17147589" y="7750877"/>
            <a:ext cx="14538960" cy="11803214"/>
          </a:xfrm>
          <a:prstGeom prst="rect">
            <a:avLst/>
          </a:prstGeom>
        </p:spPr>
        <p:txBody>
          <a:bodyPr/>
          <a:lstStyle>
            <a:lvl1pPr marL="1096963" indent="-1096963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8000">
                <a:latin typeface="Georgia" panose="02040502050405020303" pitchFamily="18" charset="0"/>
                <a:cs typeface="Georgia" panose="02040502050405020303" pitchFamily="18" charset="0"/>
              </a:defRPr>
            </a:lvl1pPr>
            <a:lvl2pPr marL="2436813" indent="-109855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600">
                <a:latin typeface="Georgia" panose="02040502050405020303" pitchFamily="18" charset="0"/>
                <a:cs typeface="Georgia" panose="02040502050405020303" pitchFamily="18" charset="0"/>
              </a:defRPr>
            </a:lvl2pPr>
            <a:lvl3pPr marL="3911600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3pPr>
            <a:lvl4pPr marL="5080000" indent="-9271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7200">
                <a:latin typeface="Georgia" panose="02040502050405020303" pitchFamily="18" charset="0"/>
                <a:cs typeface="Georgia" panose="02040502050405020303" pitchFamily="18" charset="0"/>
              </a:defRPr>
            </a:lvl4pPr>
            <a:lvl5pPr marL="6315075" indent="-1270000">
              <a:buClr>
                <a:schemeClr val="tx1"/>
              </a:buClr>
              <a:buFont typeface="Georgia" panose="02040502050405020303" pitchFamily="18" charset="0"/>
              <a:buChar char="›"/>
              <a:tabLst/>
              <a:defRPr sz="6800">
                <a:latin typeface="Georgia" panose="02040502050405020303" pitchFamily="18" charset="0"/>
                <a:cs typeface="Georgia" panose="02040502050405020303" pitchFamily="18" charset="0"/>
              </a:defRPr>
            </a:lvl5pPr>
            <a:lvl6pPr>
              <a:defRPr sz="9300"/>
            </a:lvl6pPr>
            <a:lvl7pPr>
              <a:defRPr sz="9300"/>
            </a:lvl7pPr>
            <a:lvl8pPr>
              <a:defRPr sz="9300"/>
            </a:lvl8pPr>
            <a:lvl9pPr>
              <a:defRPr sz="9300"/>
            </a:lvl9pPr>
          </a:lstStyle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038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61913" y="523373"/>
            <a:ext cx="32980314" cy="32462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84008" y="735940"/>
            <a:ext cx="29626560" cy="2839348"/>
          </a:xfrm>
          <a:prstGeom prst="rect">
            <a:avLst/>
          </a:prstGeom>
        </p:spPr>
        <p:txBody>
          <a:bodyPr vert="horz" lIns="313502" tIns="156751" rIns="313502" bIns="156751" rtlCol="0" anchor="ctr">
            <a:noAutofit/>
          </a:bodyPr>
          <a:lstStyle/>
          <a:p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7A6EBE0-08BA-471D-AFFC-3111A21F5250}"/>
              </a:ext>
            </a:extLst>
          </p:cNvPr>
          <p:cNvGrpSpPr/>
          <p:nvPr userDrawn="1"/>
        </p:nvGrpSpPr>
        <p:grpSpPr>
          <a:xfrm>
            <a:off x="-61912" y="-155643"/>
            <a:ext cx="33023858" cy="750597"/>
            <a:chOff x="421830" y="1342659"/>
            <a:chExt cx="10018760" cy="29055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A3904B-FF3D-4B0C-8E4E-DE0009378B30}"/>
                </a:ext>
              </a:extLst>
            </p:cNvPr>
            <p:cNvSpPr/>
            <p:nvPr userDrawn="1"/>
          </p:nvSpPr>
          <p:spPr>
            <a:xfrm>
              <a:off x="421831" y="1487938"/>
              <a:ext cx="2532791" cy="145279"/>
            </a:xfrm>
            <a:prstGeom prst="rect">
              <a:avLst/>
            </a:prstGeom>
            <a:solidFill>
              <a:srgbClr val="FFFF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0D21B5-2B6C-4C1D-8BE9-C2B2EB934DE9}"/>
                </a:ext>
              </a:extLst>
            </p:cNvPr>
            <p:cNvSpPr/>
            <p:nvPr userDrawn="1"/>
          </p:nvSpPr>
          <p:spPr>
            <a:xfrm>
              <a:off x="2928836" y="1487938"/>
              <a:ext cx="2503918" cy="145279"/>
            </a:xfrm>
            <a:prstGeom prst="rect">
              <a:avLst/>
            </a:prstGeom>
            <a:solidFill>
              <a:srgbClr val="FFEA3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709D34D-F431-4EF0-9806-03DB70F7A60E}"/>
                </a:ext>
              </a:extLst>
            </p:cNvPr>
            <p:cNvSpPr/>
            <p:nvPr userDrawn="1"/>
          </p:nvSpPr>
          <p:spPr>
            <a:xfrm>
              <a:off x="5432754" y="1487938"/>
              <a:ext cx="2503918" cy="145279"/>
            </a:xfrm>
            <a:prstGeom prst="rect">
              <a:avLst/>
            </a:prstGeom>
            <a:solidFill>
              <a:srgbClr val="FFD5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4C71E2-762B-42BD-91A6-9B5B9870BD7E}"/>
                </a:ext>
              </a:extLst>
            </p:cNvPr>
            <p:cNvSpPr/>
            <p:nvPr userDrawn="1"/>
          </p:nvSpPr>
          <p:spPr>
            <a:xfrm>
              <a:off x="7936672" y="1487938"/>
              <a:ext cx="2503918" cy="145279"/>
            </a:xfrm>
            <a:prstGeom prst="rect">
              <a:avLst/>
            </a:prstGeom>
            <a:solidFill>
              <a:srgbClr val="E4B4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CA14226-00BF-4B02-80BF-508F7DF43322}"/>
                </a:ext>
              </a:extLst>
            </p:cNvPr>
            <p:cNvSpPr/>
            <p:nvPr userDrawn="1"/>
          </p:nvSpPr>
          <p:spPr>
            <a:xfrm>
              <a:off x="421830" y="1342659"/>
              <a:ext cx="10018759" cy="1452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33C75890-2F47-FEBC-13DD-E3FB1990B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62188" y="5842000"/>
            <a:ext cx="28394025" cy="139244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DA2159-3091-B830-43D3-28800347F76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6151054" y="20110209"/>
            <a:ext cx="16294703" cy="1835391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2B73BD70-B5FB-C935-17FA-28A7BAE80E99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19766492"/>
            <a:ext cx="10774383" cy="24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61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8" r:id="rId3"/>
    <p:sldLayoutId id="2147483769" r:id="rId4"/>
  </p:sldLayoutIdLst>
  <p:txStyles>
    <p:titleStyle>
      <a:lvl1pPr algn="ctr" defTabSz="2351265" rtl="0" eaLnBrk="1" latinLnBrk="0" hangingPunct="1">
        <a:spcBef>
          <a:spcPct val="0"/>
        </a:spcBef>
        <a:buNone/>
        <a:defRPr sz="14400" kern="1200">
          <a:solidFill>
            <a:schemeClr val="bg1"/>
          </a:solidFill>
          <a:latin typeface="Impact" panose="020B0806030902050204" pitchFamily="34" charset="0"/>
          <a:ea typeface="+mj-ea"/>
          <a:cs typeface="Impact" panose="020B0806030902050204" pitchFamily="34" charset="0"/>
        </a:defRPr>
      </a:lvl1pPr>
    </p:titleStyle>
    <p:bodyStyle>
      <a:lvl1pPr marL="1763450" indent="-1763450" algn="l" defTabSz="2351265" rtl="0" eaLnBrk="1" latinLnBrk="0" hangingPunct="1">
        <a:spcBef>
          <a:spcPct val="20000"/>
        </a:spcBef>
        <a:buFont typeface="Arial"/>
        <a:buChar char="•"/>
        <a:defRPr sz="144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1pPr>
      <a:lvl2pPr marL="3820806" indent="-1469541" algn="l" defTabSz="2351265" rtl="0" eaLnBrk="1" latinLnBrk="0" hangingPunct="1">
        <a:spcBef>
          <a:spcPct val="20000"/>
        </a:spcBef>
        <a:buFont typeface="Arial"/>
        <a:buChar char="–"/>
        <a:defRPr sz="135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2pPr>
      <a:lvl3pPr marL="5878164" indent="-1175633" algn="l" defTabSz="2351265" rtl="0" eaLnBrk="1" latinLnBrk="0" hangingPunct="1">
        <a:spcBef>
          <a:spcPct val="20000"/>
        </a:spcBef>
        <a:buFont typeface="Arial"/>
        <a:buChar char="•"/>
        <a:defRPr sz="1230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3pPr>
      <a:lvl4pPr marL="8229429" indent="-1175633" algn="l" defTabSz="2351265" rtl="0" eaLnBrk="1" latinLnBrk="0" hangingPunct="1">
        <a:spcBef>
          <a:spcPct val="20000"/>
        </a:spcBef>
        <a:buFont typeface="Arial"/>
        <a:buChar char="–"/>
        <a:defRPr sz="1035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4pPr>
      <a:lvl5pPr marL="10580694" indent="-1175633" algn="l" defTabSz="2351265" rtl="0" eaLnBrk="1" latinLnBrk="0" hangingPunct="1">
        <a:spcBef>
          <a:spcPct val="20000"/>
        </a:spcBef>
        <a:buFont typeface="Arial"/>
        <a:buChar char="»"/>
        <a:defRPr sz="10350" b="0" i="0" kern="1200">
          <a:solidFill>
            <a:schemeClr val="tx1"/>
          </a:solidFill>
          <a:latin typeface="Georgia" panose="02040502050405020303" pitchFamily="18" charset="0"/>
          <a:ea typeface="+mn-ea"/>
          <a:cs typeface="+mn-cs"/>
        </a:defRPr>
      </a:lvl5pPr>
      <a:lvl6pPr marL="12931959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6pPr>
      <a:lvl7pPr marL="15283224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7pPr>
      <a:lvl8pPr marL="17634491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8pPr>
      <a:lvl9pPr marL="19985756" indent="-1175633" algn="l" defTabSz="2351265" rtl="0" eaLnBrk="1" latinLnBrk="0" hangingPunct="1">
        <a:spcBef>
          <a:spcPct val="20000"/>
        </a:spcBef>
        <a:buFont typeface="Arial"/>
        <a:buChar char="•"/>
        <a:defRPr sz="10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1pPr>
      <a:lvl2pPr marL="2351265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2pPr>
      <a:lvl3pPr marL="4702530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3pPr>
      <a:lvl4pPr marL="705379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4pPr>
      <a:lvl5pPr marL="9405062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5pPr>
      <a:lvl6pPr marL="1175632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6pPr>
      <a:lvl7pPr marL="14107592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8857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8pPr>
      <a:lvl9pPr marL="18810123" algn="l" defTabSz="2351265" rtl="0" eaLnBrk="1" latinLnBrk="0" hangingPunct="1">
        <a:defRPr sz="9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480" userDrawn="1">
          <p15:clr>
            <a:srgbClr val="F26B43"/>
          </p15:clr>
        </p15:guide>
        <p15:guide id="2" pos="1036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7CFA-1FA3-5A17-A8D3-8B5548D4A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45" y="735940"/>
            <a:ext cx="32624486" cy="132146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7200" dirty="0"/>
              <a:t>Investigating the utility of eye tracking in the assessment of situation awareness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F5C2EDB4-3980-ADD1-6683-EB63446EA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5778"/>
            <a:ext cx="32918400" cy="168903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835ED3-7CFF-EEDF-F085-4C43CB92D190}"/>
              </a:ext>
            </a:extLst>
          </p:cNvPr>
          <p:cNvSpPr txBox="1"/>
          <p:nvPr/>
        </p:nvSpPr>
        <p:spPr>
          <a:xfrm>
            <a:off x="1554480" y="1845449"/>
            <a:ext cx="29809440" cy="1226865"/>
          </a:xfrm>
          <a:prstGeom prst="rect">
            <a:avLst/>
          </a:prstGeom>
          <a:noFill/>
        </p:spPr>
        <p:txBody>
          <a:bodyPr wrap="square" tIns="46800" rtlCol="0">
            <a:spAutoFit/>
          </a:bodyPr>
          <a:lstStyle/>
          <a:p>
            <a:pPr algn="ctr"/>
            <a:r>
              <a:rPr lang="en-US" sz="3600" baseline="30000" dirty="0">
                <a:solidFill>
                  <a:srgbClr val="FFFFFF"/>
                </a:solidFill>
                <a:latin typeface="Calibri" panose="020F0502020204030204" pitchFamily="34" charset="0"/>
              </a:rPr>
              <a:t>1</a:t>
            </a:r>
            <a:r>
              <a:rPr lang="en-US" sz="3600" dirty="0">
                <a:solidFill>
                  <a:srgbClr val="FFFFFF"/>
                </a:solidFill>
                <a:latin typeface="Calibri" panose="020F0502020204030204" pitchFamily="34" charset="0"/>
              </a:rPr>
              <a:t>Martin Calderon, C., </a:t>
            </a:r>
            <a:r>
              <a:rPr lang="en-US" sz="3600" baseline="30000" dirty="0">
                <a:solidFill>
                  <a:srgbClr val="FFFFFF"/>
                </a:solidFill>
                <a:latin typeface="Calibri" panose="020F0502020204030204" pitchFamily="34" charset="0"/>
              </a:rPr>
              <a:t>1</a:t>
            </a:r>
            <a:r>
              <a:rPr lang="en-US" sz="3600" dirty="0">
                <a:solidFill>
                  <a:srgbClr val="FFFFFF"/>
                </a:solidFill>
                <a:latin typeface="Calibri" panose="020F0502020204030204" pitchFamily="34" charset="0"/>
              </a:rPr>
              <a:t>Lester, L., </a:t>
            </a:r>
            <a:r>
              <a:rPr lang="en-US" sz="3600" baseline="30000" dirty="0">
                <a:solidFill>
                  <a:srgbClr val="FFFFFF"/>
                </a:solidFill>
                <a:latin typeface="Calibri" panose="020F0502020204030204" pitchFamily="34" charset="0"/>
              </a:rPr>
              <a:t>1</a:t>
            </a:r>
            <a:r>
              <a:rPr lang="en-US" sz="3600" dirty="0">
                <a:solidFill>
                  <a:srgbClr val="FFFFFF"/>
                </a:solidFill>
                <a:latin typeface="Calibri" panose="020F0502020204030204" pitchFamily="34" charset="0"/>
              </a:rPr>
              <a:t>Wisiecka, K.,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Ayala, N., 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Sharma, N.,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3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Mardanbegi, D.,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Irving, B., 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Cao, S.,</a:t>
            </a:r>
            <a:r>
              <a:rPr lang="en-US" sz="3600" baseline="30000" dirty="0">
                <a:solidFill>
                  <a:srgbClr val="FFFFFF"/>
                </a:solidFill>
                <a:latin typeface="Calibri" panose="020F0502020204030204" pitchFamily="34" charset="0"/>
              </a:rPr>
              <a:t>  2</a:t>
            </a:r>
            <a:r>
              <a:rPr lang="en-US" sz="3600" dirty="0">
                <a:solidFill>
                  <a:srgbClr val="FFFFFF"/>
                </a:solidFill>
                <a:latin typeface="Calibri" panose="020F0502020204030204" pitchFamily="34" charset="0"/>
              </a:rPr>
              <a:t>Duchowski, A.,  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&amp;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Niechwiej-Szwedo, E.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3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  <a:p>
            <a:pPr algn="ctr" rtl="0" fontAlgn="base"/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1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University of Waterloo, Waterloo, ON, Canada;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2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Clemson University, Clemson, SC, USA; </a:t>
            </a:r>
            <a:r>
              <a:rPr lang="en-US" sz="3600" b="0" i="0" u="none" strike="noStrike" baseline="3000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3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 </a:t>
            </a:r>
            <a:r>
              <a:rPr lang="en-US" sz="3600" b="0" i="0" u="none" strike="noStrike" dirty="0" err="1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AdHawk</a:t>
            </a:r>
            <a:r>
              <a:rPr lang="en-US" sz="3600" b="0" i="0" u="none" strike="noStrike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 Microsystems, Waterloo, ON, Canada</a:t>
            </a:r>
            <a:r>
              <a:rPr lang="en-US" sz="3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sz="3600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501119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1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0000"/>
      </a:accent1>
      <a:accent2>
        <a:srgbClr val="000000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20230721 RFI-PosterTemplate" id="{A3A6D69D-EF82-B74A-AB2A-407D19158CA5}" vid="{B03ACF36-B3A1-1D46-96DF-643B71EA47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995</TotalTime>
  <Words>84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Georgia</vt:lpstr>
      <vt:lpstr>Gotham Bold</vt:lpstr>
      <vt:lpstr>Impact</vt:lpstr>
      <vt:lpstr>Segoe UI</vt:lpstr>
      <vt:lpstr>Custom Design</vt:lpstr>
      <vt:lpstr>Investigating the utility of eye tracking in the assessment of situation awareness</vt:lpstr>
    </vt:vector>
  </TitlesOfParts>
  <Company>University of Waterloo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Patty Mah</dc:creator>
  <cp:lastModifiedBy>Nikhil Sharma</cp:lastModifiedBy>
  <cp:revision>36</cp:revision>
  <dcterms:created xsi:type="dcterms:W3CDTF">2011-09-30T19:07:15Z</dcterms:created>
  <dcterms:modified xsi:type="dcterms:W3CDTF">2023-10-12T15:18:18Z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